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7" d="100"/>
          <a:sy n="87" d="100"/>
        </p:scale>
        <p:origin x="-6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1785926"/>
            <a:ext cx="6643734" cy="2862322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ПУТЕШЕСТВИЕ В СКАЗОЧНУЮ СТРАНУ</a:t>
            </a:r>
            <a:endParaRPr lang="ru-RU" sz="6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 о сказках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Сказка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это произведение устного народного творчества о вымышленных событиях и героях.</a:t>
            </a:r>
          </a:p>
          <a:p>
            <a:pPr>
              <a:buNone/>
            </a:pPr>
            <a:endParaRPr lang="ru-RU" sz="1200" b="1" spc="50" dirty="0" smtClean="0">
              <a:ln w="11430"/>
              <a:solidFill>
                <a:srgbClr val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1">
              <a:buNone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Сказки подразделяют на три вида:</a:t>
            </a:r>
            <a:endParaRPr lang="ru-RU" sz="2800" dirty="0" smtClean="0"/>
          </a:p>
          <a:p>
            <a:pPr lvl="1">
              <a:buNone/>
            </a:pPr>
            <a:r>
              <a:rPr lang="ru-RU" sz="2800" b="1" dirty="0" smtClean="0">
                <a:solidFill>
                  <a:srgbClr val="000000"/>
                </a:solidFill>
              </a:rPr>
              <a:t>Волшебные</a:t>
            </a:r>
          </a:p>
          <a:p>
            <a:pPr lvl="1">
              <a:buNone/>
            </a:pPr>
            <a:r>
              <a:rPr lang="ru-RU" sz="2800" b="1" dirty="0" smtClean="0">
                <a:solidFill>
                  <a:srgbClr val="000000"/>
                </a:solidFill>
              </a:rPr>
              <a:t>                            Бытовые</a:t>
            </a:r>
          </a:p>
          <a:p>
            <a:pPr lvl="1">
              <a:buNone/>
            </a:pPr>
            <a:r>
              <a:rPr lang="ru-RU" sz="2800" b="1" dirty="0" smtClean="0">
                <a:solidFill>
                  <a:srgbClr val="000000"/>
                </a:solidFill>
              </a:rPr>
              <a:t>    </a:t>
            </a:r>
            <a:r>
              <a:rPr lang="ru-RU" sz="2800" b="1" dirty="0" smtClean="0">
                <a:solidFill>
                  <a:srgbClr val="000000"/>
                </a:solidFill>
              </a:rPr>
              <a:t>                                                 </a:t>
            </a:r>
            <a:r>
              <a:rPr lang="ru-RU" sz="2800" b="1" dirty="0" smtClean="0">
                <a:solidFill>
                  <a:srgbClr val="000000"/>
                </a:solidFill>
              </a:rPr>
              <a:t>О животных</a:t>
            </a:r>
          </a:p>
          <a:p>
            <a:pPr lvl="1">
              <a:buNone/>
            </a:pPr>
            <a:endParaRPr lang="ru-RU" sz="2800" b="1" spc="50" dirty="0">
              <a:ln w="11430"/>
              <a:solidFill>
                <a:srgbClr val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rasskaji-po-kartinkam-repka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5" y="4857760"/>
            <a:ext cx="2231561" cy="1571636"/>
          </a:xfrm>
          <a:prstGeom prst="rect">
            <a:avLst/>
          </a:prstGeom>
        </p:spPr>
      </p:pic>
      <p:pic>
        <p:nvPicPr>
          <p:cNvPr id="5" name="Рисунок 4" descr="5933d2a8758a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4357694"/>
            <a:ext cx="1390792" cy="1994637"/>
          </a:xfrm>
          <a:prstGeom prst="rect">
            <a:avLst/>
          </a:prstGeom>
        </p:spPr>
      </p:pic>
      <p:pic>
        <p:nvPicPr>
          <p:cNvPr id="2050" name="Picture 2" descr="https://zabavnik.club/wp-content/uploads/Kartinki_pro_skazku_1_081625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1" y="5326779"/>
            <a:ext cx="1764463" cy="131693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785794"/>
            <a:ext cx="80724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 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В кого превратился братец Иванушка, который не послушался сестрицу </a:t>
            </a:r>
            <a:r>
              <a:rPr lang="ru-RU" sz="2800" b="1" dirty="0" err="1" smtClean="0">
                <a:solidFill>
                  <a:schemeClr val="bg2">
                    <a:lumMod val="25000"/>
                  </a:schemeClr>
                </a:solidFill>
              </a:rPr>
              <a:t>Алёнушку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4348" y="1928802"/>
            <a:ext cx="7572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 smtClean="0">
                <a:solidFill>
                  <a:srgbClr val="000000"/>
                </a:solidFill>
              </a:rPr>
              <a:t>Уберите все неправильные ответы</a:t>
            </a:r>
            <a:endParaRPr lang="ru-RU" sz="2000" u="sng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3143248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solidFill>
                  <a:srgbClr val="0000FF"/>
                </a:solidFill>
              </a:rPr>
              <a:t>В барашка</a:t>
            </a:r>
            <a:endParaRPr lang="ru-RU" sz="2400" u="sng" dirty="0">
              <a:solidFill>
                <a:srgbClr val="0000FF"/>
              </a:solidFill>
            </a:endParaRPr>
          </a:p>
        </p:txBody>
      </p:sp>
      <p:sp>
        <p:nvSpPr>
          <p:cNvPr id="6" name="TextBox 5">
            <a:hlinkClick r:id="" action="ppaction://noaction">
              <a:snd r:embed="rId2" name="explode.wav" builtIn="1"/>
            </a:hlinkClick>
          </p:cNvPr>
          <p:cNvSpPr txBox="1"/>
          <p:nvPr/>
        </p:nvSpPr>
        <p:spPr>
          <a:xfrm>
            <a:off x="785786" y="3929066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00FF"/>
                </a:solidFill>
                <a:hlinkClick r:id="" action="ppaction://noaction">
                  <a:snd r:embed="rId2" name="explode.wav" builtIn="1"/>
                </a:hlinkClick>
              </a:rPr>
              <a:t>В козлёночка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4929198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solidFill>
                  <a:srgbClr val="0000FF"/>
                </a:solidFill>
              </a:rPr>
              <a:t>В ягнёночка</a:t>
            </a:r>
            <a:endParaRPr lang="ru-RU" sz="2400" u="sng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714356"/>
            <a:ext cx="650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u="sng" dirty="0" smtClean="0">
                <a:solidFill>
                  <a:srgbClr val="0000FF"/>
                </a:solidFill>
              </a:rPr>
              <a:t>Расставь героев сказки в правильном порядке</a:t>
            </a:r>
            <a:endParaRPr lang="ru-RU" sz="2400" u="sng" dirty="0">
              <a:solidFill>
                <a:srgbClr val="0000FF"/>
              </a:solidFill>
            </a:endParaRPr>
          </a:p>
        </p:txBody>
      </p:sp>
      <p:pic>
        <p:nvPicPr>
          <p:cNvPr id="16386" name="Picture 2" descr="https://im0-tub-ru.yandex.net/i?id=f3994af2b4f1e46a5478a2e86cf47c89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876"/>
            <a:ext cx="1714512" cy="2000264"/>
          </a:xfrm>
          <a:prstGeom prst="rect">
            <a:avLst/>
          </a:prstGeom>
          <a:noFill/>
        </p:spPr>
      </p:pic>
      <p:pic>
        <p:nvPicPr>
          <p:cNvPr id="16388" name="Picture 4" descr="http://dni-rebenka.ru/wp-content/uploads/2014/10/ded6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285860"/>
            <a:ext cx="1994645" cy="2905114"/>
          </a:xfrm>
          <a:prstGeom prst="rect">
            <a:avLst/>
          </a:prstGeom>
          <a:noFill/>
        </p:spPr>
      </p:pic>
      <p:pic>
        <p:nvPicPr>
          <p:cNvPr id="16390" name="Picture 6" descr="https://arhivurokov.ru/multiurok/html/2017/07/13/s_59679a011cd07/img4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428604"/>
            <a:ext cx="3969362" cy="3836975"/>
          </a:xfrm>
          <a:prstGeom prst="rect">
            <a:avLst/>
          </a:prstGeom>
          <a:noFill/>
        </p:spPr>
      </p:pic>
      <p:pic>
        <p:nvPicPr>
          <p:cNvPr id="16392" name="Picture 8" descr="https://forum.materinstvo.ru/uploads/1524313801/post-251058-152474393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3643314"/>
            <a:ext cx="1816892" cy="2500310"/>
          </a:xfrm>
          <a:prstGeom prst="rect">
            <a:avLst/>
          </a:prstGeom>
          <a:noFill/>
        </p:spPr>
      </p:pic>
      <p:pic>
        <p:nvPicPr>
          <p:cNvPr id="16394" name="Picture 10" descr="https://kartinki.detki.today/wp-content/uploads/2017/07/schenok-s-osheynikom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2285992"/>
            <a:ext cx="1340322" cy="1698582"/>
          </a:xfrm>
          <a:prstGeom prst="rect">
            <a:avLst/>
          </a:prstGeom>
          <a:noFill/>
        </p:spPr>
      </p:pic>
      <p:pic>
        <p:nvPicPr>
          <p:cNvPr id="16396" name="Picture 12" descr="https://t3.ftcdn.net/jpg/00/02/06/32/500_F_2063241_MYPi6kYrsATmD1XK8wxkursATHDWJ7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24" y="5286388"/>
            <a:ext cx="930764" cy="1237719"/>
          </a:xfrm>
          <a:prstGeom prst="rect">
            <a:avLst/>
          </a:prstGeom>
          <a:noFill/>
        </p:spPr>
      </p:pic>
      <p:pic>
        <p:nvPicPr>
          <p:cNvPr id="16398" name="Picture 14" descr="https://static7.depositphotos.com/1000658/747/v/950/depositphotos_7474449-stock-illustration-mouse-with-bow-on-tail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3714752"/>
            <a:ext cx="774676" cy="89044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85185E-6 C -0.00885 0.00393 -0.01857 -0.00023 -0.02743 -0.00324 C -0.04114 -0.00209 -0.05434 -1.85185E-6 -0.06788 0.00162 C -0.07968 0.00555 -0.09166 0.00833 -0.10364 0.01111 C -0.11389 0.01597 -0.12621 0.0199 -0.13698 0.02222 C -0.14132 0.0243 -0.15 0.02708 -0.15 0.02708 C -0.15729 0.0331 -0.1651 0.03727 -0.17257 0.04282 C -0.17691 0.04606 -0.17968 0.05046 -0.18455 0.05231 C -0.19149 0.05879 -0.19982 0.06111 -0.20711 0.06666 C -0.21475 0.07245 -0.22014 0.08125 -0.22743 0.08727 C -0.23524 0.10416 -0.22361 0.08055 -0.23333 0.09537 C -0.23489 0.09768 -0.23559 0.10092 -0.23698 0.10324 C -0.23836 0.10555 -0.2401 0.1074 -0.24166 0.10949 C -0.24392 0.11852 -0.24201 0.11319 -0.25 0.12384 L -0.25 0.12384 C -0.2533 0.1324 -0.25139 0.12824 -0.2559 0.13657 C -0.25781 0.14398 -0.25868 0.15069 -0.26198 0.15717 C -0.26319 0.1669 -0.26753 0.17453 -0.26909 0.18426 C -0.27205 0.20278 -0.27517 0.21782 -0.28333 0.23333 C -0.28576 0.24282 -0.29062 0.24953 -0.29531 0.25717 C -0.29843 0.2625 -0.29878 0.26666 -0.30243 0.27153 C -0.30451 0.27963 -0.30955 0.28333 -0.31545 0.28565 C -0.31666 0.2868 -0.3177 0.28889 -0.31909 0.28889 C -0.32048 0.28889 -0.32135 0.28657 -0.32257 0.28565 C -0.32673 0.28264 -0.33125 0.27986 -0.33576 0.27778 C -0.33993 0.27222 -0.34566 0.26944 -0.35121 0.26666 C -0.35277 0.26597 -0.35434 0.26574 -0.3559 0.26504 C -0.35833 0.26412 -0.36302 0.26203 -0.36302 0.26203 C -0.36527 0.25995 -0.36805 0.25926 -0.37031 0.25717 C -0.37656 0.25162 -0.371 0.25231 -0.37621 0.25231 " pathEditMode="relative" ptsTypes="fffffffffffffFfffffffffffffffA">
                                      <p:cBhvr>
                                        <p:cTn id="6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81481E-6 C -0.05052 -0.00439 -0.10243 0.0044 -0.15226 0.01575 C -0.1658 0.01875 -0.17934 0.02801 -0.19289 0.0301 C -0.21042 0.03287 -0.22778 0.03658 -0.24514 0.03959 C -0.24792 0.04075 -0.2507 0.0419 -0.25348 0.04283 C -0.25782 0.04399 -0.26667 0.04584 -0.26667 0.04584 C -0.27518 0.04977 -0.28421 0.05487 -0.29289 0.05695 C -0.30105 0.0625 -0.31025 0.06436 -0.31893 0.06806 C -0.329 0.07223 -0.33907 0.07732 -0.34879 0.08241 C -0.3573 0.08681 -0.36493 0.0919 -0.37257 0.09838 C -0.37466 0.10024 -0.37969 0.10139 -0.37969 0.10139 C -0.38525 0.11135 -0.39236 0.11829 -0.39879 0.12686 C -0.40643 0.13704 -0.41198 0.15047 -0.42136 0.15857 C -0.4257 0.16713 -0.43143 0.17385 -0.43559 0.18241 C -0.4375 0.19283 -0.44323 0.19954 -0.44636 0.2095 C -0.44827 0.21575 -0.44948 0.2213 -0.45226 0.22686 C -0.45556 0.24445 -0.46025 0.2625 -0.46546 0.27917 C -0.46632 0.28912 -0.46667 0.30787 -0.47379 0.31412 C -0.47848 0.31829 -0.48629 0.31829 -0.49167 0.32061 C -0.49358 0.32014 -0.49757 0.31899 -0.49757 0.31899 " pathEditMode="relative" ptsTypes="fffffffffffffffffffA">
                                      <p:cBhvr>
                                        <p:cTn id="11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3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03704E-6 C -0.01059 0.0037 -0.01771 -0.00302 -0.02743 -0.00626 C -0.03629 -0.01459 -0.04774 -0.01828 -0.05834 -0.02061 C -0.06823 -0.02501 -0.07899 -0.02941 -0.08924 -0.03172 C -0.0967 -0.03589 -0.10504 -0.03913 -0.11302 -0.04121 C -0.11858 -0.04607 -0.12361 -0.047 -0.12969 -0.04908 C -0.13785 -0.05186 -0.1441 -0.05556 -0.15243 -0.05718 C -0.15799 -0.06066 -0.16198 -0.0639 -0.16788 -0.06667 C -0.16945 -0.06737 -0.17101 -0.0676 -0.17257 -0.06829 C -0.175 -0.06922 -0.17969 -0.0713 -0.17969 -0.0713 C -0.1809 -0.07292 -0.18177 -0.07501 -0.18334 -0.07616 C -0.18559 -0.07778 -0.19045 -0.07941 -0.19045 -0.07941 C -0.19601 -0.07755 -0.19358 -0.07778 -0.19757 -0.07778 " pathEditMode="relative" ptsTypes="ffffffffffffA">
                                      <p:cBhvr>
                                        <p:cTn id="16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3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3.7037E-7 C -0.0047 0.00231 -0.00435 0.00578 -0.00713 0.01111 C -0.00938 0.02013 -0.0099 0.02963 -0.01303 0.03819 C -0.01442 0.04768 -0.01702 0.05787 -0.02015 0.06666 C -0.02049 0.06944 -0.02067 0.07222 -0.02136 0.07476 C -0.02258 0.07916 -0.02622 0.0875 -0.02622 0.0875 C -0.02831 0.10138 -0.03629 0.1155 -0.04411 0.12546 C -0.04654 0.13263 -0.05001 0.1368 -0.05348 0.14305 C -0.05504 0.14884 -0.05747 0.15347 -0.05956 0.15879 C -0.06095 0.1662 -0.0639 0.17291 -0.06668 0.17939 C -0.06806 0.18263 -0.07136 0.18888 -0.07136 0.18888 C -0.07293 0.20115 -0.07449 0.21527 -0.07744 0.22708 C -0.07865 0.23958 -0.08039 0.2493 -0.08456 0.26041 C -0.08733 0.26782 -0.08438 0.26944 -0.09046 0.27476 C -0.09341 0.29444 -0.08942 0.27338 -0.09411 0.2875 C -0.09515 0.2905 -0.09636 0.29699 -0.09636 0.29699 " pathEditMode="relative" ptsTypes="fffffffffffffffA">
                                      <p:cBhvr>
                                        <p:cTn id="21" dur="2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C -0.01042 0.00463 -0.01997 -0.00116 -0.02987 -0.00463 C -0.03386 -0.00602 -0.04167 -0.00949 -0.04167 -0.00949 C -0.04723 -0.01482 -0.0507 -0.01551 -0.0573 -0.01736 C -0.06389 -0.02338 -0.07223 -0.02408 -0.07865 -0.03009 C -0.08386 -0.03496 -0.08907 -0.04028 -0.0941 -0.04584 C -0.09914 -0.05139 -0.1033 -0.0588 -0.10955 -0.06181 C -0.11771 -0.07824 -0.12518 -0.09213 -0.13577 -0.10625 C -0.14167 -0.11412 -0.14671 -0.12477 -0.15487 -0.12847 C -0.16233 -0.13542 -0.16945 -0.13334 -0.17865 -0.13334 " pathEditMode="relative" ptsTypes="fffffffffA">
                                      <p:cBhvr>
                                        <p:cTn id="26" dur="2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8.67362E-19 C -0.00433 0.03403 -0.01058 0.06875 -0.02256 0.1 C -0.0236 0.10648 -0.02465 0.11273 -0.02621 0.11898 C -0.02881 0.14236 -0.03524 0.15996 -0.04635 0.17778 C -0.04965 0.1831 -0.0519 0.18658 -0.05711 0.18889 C -0.05798 0.19051 -0.05833 0.19259 -0.05954 0.19352 C -0.06163 0.19537 -0.06666 0.19676 -0.06666 0.19676 C -0.08472 0.19421 -0.07343 0.1963 -0.08454 0.18889 " pathEditMode="relative" ptsTypes="fffffffA">
                                      <p:cBhvr>
                                        <p:cTn id="31" dur="2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2643182"/>
            <a:ext cx="5429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МОЛОДЦЫ!!!!!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5">
      <a:dk1>
        <a:srgbClr val="FE66FF"/>
      </a:dk1>
      <a:lt1>
        <a:sysClr val="window" lastClr="FFFFFF"/>
      </a:lt1>
      <a:dk2>
        <a:srgbClr val="FEC1FF"/>
      </a:dk2>
      <a:lt2>
        <a:srgbClr val="FFFFFF"/>
      </a:lt2>
      <a:accent1>
        <a:srgbClr val="FC51FF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82</TotalTime>
  <Words>50</Words>
  <PresentationFormat>Экран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Апекс</vt:lpstr>
      <vt:lpstr>Слайд 1</vt:lpstr>
      <vt:lpstr>Все о сказках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Game</dc:creator>
  <cp:lastModifiedBy>Customer</cp:lastModifiedBy>
  <cp:revision>10</cp:revision>
  <dcterms:created xsi:type="dcterms:W3CDTF">2019-01-31T15:21:18Z</dcterms:created>
  <dcterms:modified xsi:type="dcterms:W3CDTF">2019-01-31T17:08:10Z</dcterms:modified>
</cp:coreProperties>
</file>