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9" r:id="rId7"/>
    <p:sldId id="27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A1AA1-B5E9-47F9-82AA-469E6BC3CE9E}" type="datetimeFigureOut">
              <a:rPr lang="ru-RU" smtClean="0"/>
              <a:t>03.05.2012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1909D-2607-4C0C-A447-5E1EB894990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Bookman Old Style" pitchFamily="18" charset="0"/>
              </a:rPr>
              <a:t>www.justonecaress.ucoz.net</a:t>
            </a:r>
            <a:endParaRPr lang="ru-RU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1909D-2607-4C0C-A447-5E1EB894990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www.justonecaress.ucoz.net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1909D-2607-4C0C-A447-5E1EB894990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ea typeface="Cambria Math" pitchFamily="18" charset="0"/>
              </a:rPr>
              <a:t>Условные предложения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541338" algn="just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Сложноподчиненные предложения, в которых в придаточном предложении называется условие, а в главном предложении – следствие, результат этого условия. </a:t>
            </a:r>
          </a:p>
          <a:p>
            <a:pPr marL="0" indent="541338" algn="just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Например: </a:t>
            </a:r>
          </a:p>
          <a:p>
            <a:pPr marL="0" indent="541338" algn="just">
              <a:buAutoNum type="arabicPeriod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Если погода будет хорошая (условие), мы пойдем гулять (следствие). </a:t>
            </a:r>
          </a:p>
          <a:p>
            <a:pPr marL="0" indent="541338" algn="just">
              <a:buAutoNum type="arabicPeriod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Если бы погода была хорошей (условие), мы бы пошли гулять (следствие).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I get flue, I (to go to school)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>
                <a:latin typeface="Bookman Old Style" pitchFamily="18" charset="0"/>
              </a:rPr>
              <a:t>If I get flue, I will not go to school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I have toothache , I (to go to the dentist)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>
                <a:latin typeface="Bookman Old Style" pitchFamily="18" charset="0"/>
              </a:rPr>
              <a:t>If I have a toothache, I will go to the dentist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I have a stomachache, I (to eat some soup) 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i="1" dirty="0">
                <a:latin typeface="Bookman Old Style" pitchFamily="18" charset="0"/>
              </a:rPr>
              <a:t>If I have a stomachache, I </a:t>
            </a:r>
            <a:r>
              <a:rPr lang="en-US" sz="3200" i="1" dirty="0" smtClean="0">
                <a:latin typeface="Bookman Old Style" pitchFamily="18" charset="0"/>
              </a:rPr>
              <a:t>will eat </a:t>
            </a:r>
            <a:r>
              <a:rPr lang="en-US" sz="3200" i="1" dirty="0">
                <a:latin typeface="Bookman Old Style" pitchFamily="18" charset="0"/>
              </a:rPr>
              <a:t>some </a:t>
            </a:r>
            <a:r>
              <a:rPr lang="en-US" sz="3200" i="1" dirty="0" smtClean="0">
                <a:latin typeface="Bookman Old Style" pitchFamily="18" charset="0"/>
              </a:rPr>
              <a:t>soup. </a:t>
            </a:r>
            <a:endParaRPr kumimoji="0" lang="ru-RU" sz="32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Условные предложения 2 типа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(second conditional)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41338" algn="just">
              <a:buFont typeface="Courier New" pitchFamily="49" charset="0"/>
              <a:buChar char="o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Выражают нереальность или совершенно малую вероятность осуществления условия.</a:t>
            </a:r>
          </a:p>
          <a:p>
            <a:pPr marL="0" indent="541338" algn="just">
              <a:buFont typeface="Courier New" pitchFamily="49" charset="0"/>
              <a:buChar char="o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Употребляются, когда мы хотим сообщить, что необходимые условия для выполнения чего-либо практически отсутствуют, очень малы, а иногда вообще нереальны и противоречат действительности.</a:t>
            </a:r>
          </a:p>
          <a:p>
            <a:pPr marL="0" indent="541338" algn="just">
              <a:buFont typeface="Courier New" pitchFamily="49" charset="0"/>
              <a:buChar char="o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На русский язык переводятся сослагательным наклонением (формой прошедшего времени с частицей бы). </a:t>
            </a:r>
          </a:p>
          <a:p>
            <a:pPr marL="0" indent="541338" algn="just">
              <a:buFont typeface="Courier New" pitchFamily="49" charset="0"/>
              <a:buChar char="o"/>
            </a:pP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algn="just"/>
            <a:r>
              <a:rPr lang="ru-RU" i="1" dirty="0" smtClean="0">
                <a:latin typeface="Bookman Old Style" pitchFamily="18" charset="0"/>
              </a:rPr>
              <a:t>Мы бы пошли в театр, если бы мой друг позвонил мне </a:t>
            </a:r>
          </a:p>
          <a:p>
            <a:pPr algn="just"/>
            <a:r>
              <a:rPr lang="ru-RU" b="1" i="1" dirty="0" smtClean="0">
                <a:latin typeface="Bookman Old Style" pitchFamily="18" charset="0"/>
              </a:rPr>
              <a:t>Мы бы пошли в театр – </a:t>
            </a:r>
            <a:r>
              <a:rPr lang="ru-RU" dirty="0" smtClean="0">
                <a:latin typeface="Bookman Old Style" pitchFamily="18" charset="0"/>
              </a:rPr>
              <a:t>главное </a:t>
            </a:r>
            <a:r>
              <a:rPr lang="en-US" dirty="0" smtClean="0">
                <a:latin typeface="Bookman Old Style" pitchFamily="18" charset="0"/>
              </a:rPr>
              <a:t>(Would + </a:t>
            </a:r>
            <a:r>
              <a:rPr lang="ru-RU" dirty="0" smtClean="0">
                <a:latin typeface="Bookman Old Style" pitchFamily="18" charset="0"/>
              </a:rPr>
              <a:t>инфинитив без частицы </a:t>
            </a:r>
            <a:r>
              <a:rPr lang="en-US" dirty="0" smtClean="0">
                <a:latin typeface="Bookman Old Style" pitchFamily="18" charset="0"/>
              </a:rPr>
              <a:t>“to”) </a:t>
            </a:r>
            <a:endParaRPr lang="ru-RU" dirty="0" smtClean="0">
              <a:latin typeface="Bookman Old Style" pitchFamily="18" charset="0"/>
            </a:endParaRPr>
          </a:p>
          <a:p>
            <a:pPr algn="just"/>
            <a:r>
              <a:rPr lang="ru-RU" b="1" i="1" dirty="0" smtClean="0">
                <a:latin typeface="Bookman Old Style" pitchFamily="18" charset="0"/>
              </a:rPr>
              <a:t>Если бы мой друг позвонил  – </a:t>
            </a:r>
            <a:r>
              <a:rPr lang="ru-RU" dirty="0" smtClean="0">
                <a:latin typeface="Bookman Old Style" pitchFamily="18" charset="0"/>
              </a:rPr>
              <a:t>придаточное </a:t>
            </a:r>
            <a:r>
              <a:rPr lang="en-US" dirty="0" smtClean="0">
                <a:latin typeface="Bookman Old Style" pitchFamily="18" charset="0"/>
              </a:rPr>
              <a:t>(Past Simple) </a:t>
            </a:r>
            <a:endParaRPr lang="ru-RU" dirty="0" smtClean="0">
              <a:latin typeface="Bookman Old Style" pitchFamily="18" charset="0"/>
            </a:endParaRPr>
          </a:p>
          <a:p>
            <a:pPr algn="just"/>
            <a:r>
              <a:rPr lang="en-US" b="1" i="1" dirty="0" smtClean="0">
                <a:latin typeface="Bookman Old Style" pitchFamily="18" charset="0"/>
              </a:rPr>
              <a:t>We would go to the theatre if my friend phoned me</a:t>
            </a:r>
          </a:p>
          <a:p>
            <a:pPr algn="just"/>
            <a:r>
              <a:rPr lang="en-US" b="1" i="1" dirty="0" smtClean="0">
                <a:latin typeface="Bookman Old Style" pitchFamily="18" charset="0"/>
              </a:rPr>
              <a:t>We would go to the theatre – </a:t>
            </a:r>
            <a:r>
              <a:rPr lang="en-US" dirty="0" smtClean="0">
                <a:latin typeface="Bookman Old Style" pitchFamily="18" charset="0"/>
              </a:rPr>
              <a:t>would + </a:t>
            </a:r>
            <a:r>
              <a:rPr lang="ru-RU" dirty="0" smtClean="0">
                <a:latin typeface="Bookman Old Style" pitchFamily="18" charset="0"/>
              </a:rPr>
              <a:t>инфинитив без </a:t>
            </a:r>
            <a:r>
              <a:rPr lang="en-US" dirty="0" smtClean="0">
                <a:latin typeface="Bookman Old Style" pitchFamily="18" charset="0"/>
              </a:rPr>
              <a:t>“to”</a:t>
            </a:r>
          </a:p>
          <a:p>
            <a:pPr algn="just"/>
            <a:r>
              <a:rPr lang="en-US" b="1" i="1" dirty="0" smtClean="0">
                <a:latin typeface="Bookman Old Style" pitchFamily="18" charset="0"/>
              </a:rPr>
              <a:t>If my friend phoned me – </a:t>
            </a:r>
            <a:r>
              <a:rPr lang="en-US" dirty="0" smtClean="0">
                <a:latin typeface="Bookman Old Style" pitchFamily="18" charset="0"/>
              </a:rPr>
              <a:t>Past Simple </a:t>
            </a:r>
            <a:endParaRPr lang="ru-RU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i="1" dirty="0" smtClean="0">
                <a:latin typeface="Bookman Old Style" pitchFamily="18" charset="0"/>
              </a:rPr>
              <a:t>Past Simple – </a:t>
            </a:r>
            <a:r>
              <a:rPr lang="ru-RU" sz="3200" b="1" i="1" dirty="0" smtClean="0">
                <a:latin typeface="Bookman Old Style" pitchFamily="18" charset="0"/>
              </a:rPr>
              <a:t>подлежащее + </a:t>
            </a:r>
            <a:r>
              <a:rPr lang="en-US" sz="3200" b="1" i="1" dirty="0" smtClean="0">
                <a:latin typeface="Bookman Old Style" pitchFamily="18" charset="0"/>
              </a:rPr>
              <a:t>V</a:t>
            </a:r>
            <a:r>
              <a:rPr lang="en-US" sz="2400" b="1" i="1" dirty="0" smtClean="0">
                <a:latin typeface="Bookman Old Style" pitchFamily="18" charset="0"/>
              </a:rPr>
              <a:t>2</a:t>
            </a:r>
            <a:r>
              <a:rPr lang="en-US" sz="3200" b="1" i="1" dirty="0" smtClean="0">
                <a:latin typeface="Bookman Old Style" pitchFamily="18" charset="0"/>
              </a:rPr>
              <a:t> (</a:t>
            </a:r>
            <a:r>
              <a:rPr lang="ru-RU" sz="3200" b="1" i="1" dirty="0" smtClean="0">
                <a:latin typeface="Bookman Old Style" pitchFamily="18" charset="0"/>
              </a:rPr>
              <a:t>неправильный); </a:t>
            </a:r>
            <a:r>
              <a:rPr lang="en-US" sz="3200" b="1" i="1" dirty="0" err="1" smtClean="0">
                <a:latin typeface="Bookman Old Style" pitchFamily="18" charset="0"/>
              </a:rPr>
              <a:t>V</a:t>
            </a:r>
            <a:r>
              <a:rPr lang="en-US" sz="2400" b="1" i="1" dirty="0" err="1" smtClean="0">
                <a:latin typeface="Bookman Old Style" pitchFamily="18" charset="0"/>
              </a:rPr>
              <a:t>ed</a:t>
            </a:r>
            <a:r>
              <a:rPr lang="en-US" sz="3200" b="1" i="1" dirty="0" smtClean="0">
                <a:latin typeface="Bookman Old Style" pitchFamily="18" charset="0"/>
              </a:rPr>
              <a:t> (</a:t>
            </a:r>
            <a:r>
              <a:rPr lang="ru-RU" sz="3200" b="1" i="1" dirty="0" smtClean="0">
                <a:latin typeface="Bookman Old Style" pitchFamily="18" charset="0"/>
              </a:rPr>
              <a:t>правильный). </a:t>
            </a:r>
            <a:endParaRPr lang="en-US" sz="3200" b="1" i="1" dirty="0" smtClean="0">
              <a:latin typeface="Bookman Old Style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I went to school yesterday (go-</a:t>
            </a:r>
            <a:r>
              <a:rPr lang="en-US" sz="3200" b="1" dirty="0" smtClean="0">
                <a:latin typeface="Bookman Old Style" pitchFamily="18" charset="0"/>
              </a:rPr>
              <a:t>went</a:t>
            </a:r>
            <a:r>
              <a:rPr lang="en-US" sz="3200" dirty="0" smtClean="0">
                <a:latin typeface="Bookman Old Style" pitchFamily="18" charset="0"/>
              </a:rPr>
              <a:t>-gone)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I did not go to school yesterday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Did I go to school yesterday?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i="1" dirty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We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would go to the theatre if my friend phoned 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i="1" dirty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my friend phoned me, We would  go to the theatre  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ambria Math" pitchFamily="18" charset="0"/>
                <a:ea typeface="Cambria Math" pitchFamily="18" charset="0"/>
              </a:rPr>
              <a:t>Сравнительная характеристика 1 и 2 типов условных предложений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Second conditional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Главное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предложение: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Future Simple </a:t>
            </a:r>
          </a:p>
          <a:p>
            <a:pPr algn="ctr"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If </a:t>
            </a:r>
          </a:p>
          <a:p>
            <a:pPr algn="ctr"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Придаточное: </a:t>
            </a:r>
          </a:p>
          <a:p>
            <a:pPr algn="ctr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Present Simple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mbria Math" pitchFamily="18" charset="0"/>
                <a:ea typeface="Cambria Math" pitchFamily="18" charset="0"/>
              </a:rPr>
              <a:t>First conditional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Главное предложение: </a:t>
            </a:r>
          </a:p>
          <a:p>
            <a:pPr algn="ctr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Would +</a:t>
            </a:r>
            <a:r>
              <a:rPr lang="ru-RU" dirty="0" smtClean="0">
                <a:latin typeface="Cambria Math" pitchFamily="18" charset="0"/>
                <a:ea typeface="Cambria Math" pitchFamily="18" charset="0"/>
              </a:rPr>
              <a:t> инфинитив без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“to” </a:t>
            </a:r>
          </a:p>
          <a:p>
            <a:pPr algn="ctr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If </a:t>
            </a:r>
          </a:p>
          <a:p>
            <a:pPr algn="ctr">
              <a:buNone/>
            </a:pPr>
            <a:endParaRPr lang="ru-RU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dirty="0" smtClean="0">
                <a:latin typeface="Cambria Math" pitchFamily="18" charset="0"/>
                <a:ea typeface="Cambria Math" pitchFamily="18" charset="0"/>
              </a:rPr>
              <a:t>Придаточное: 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Past Simple </a:t>
            </a:r>
            <a:endParaRPr lang="ru-RU" dirty="0" smtClean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342900" algn="just">
              <a:buNone/>
            </a:pPr>
            <a:r>
              <a:rPr lang="ru-RU" b="1" dirty="0" smtClean="0">
                <a:latin typeface="Bookman Old Style" pitchFamily="18" charset="0"/>
              </a:rPr>
              <a:t>Если бы я пошла на вечеринку к другу, я бы сделала красивую прическу. </a:t>
            </a:r>
            <a:endParaRPr lang="en-US" b="1" dirty="0" smtClean="0">
              <a:latin typeface="Bookman Old Style" pitchFamily="18" charset="0"/>
            </a:endParaRPr>
          </a:p>
          <a:p>
            <a:pPr marL="0" indent="34290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Придаточное: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If…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To go –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went</a:t>
            </a:r>
            <a:r>
              <a:rPr lang="en-US" dirty="0" smtClean="0">
                <a:latin typeface="Bookman Old Style" pitchFamily="18" charset="0"/>
              </a:rPr>
              <a:t> – gone (Past Simple – went)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If I went… </a:t>
            </a:r>
            <a:endParaRPr lang="ru-RU" dirty="0" smtClean="0">
              <a:latin typeface="Bookman Old Style" pitchFamily="18" charset="0"/>
            </a:endParaRPr>
          </a:p>
          <a:p>
            <a:pPr marL="0" indent="34290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Главное:</a:t>
            </a:r>
            <a:endParaRPr lang="en-US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Would + V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I would do </a:t>
            </a:r>
          </a:p>
          <a:p>
            <a:pPr marL="0" indent="342900" algn="just">
              <a:buNone/>
            </a:pPr>
            <a:r>
              <a:rPr lang="en-US" b="1" dirty="0" smtClean="0">
                <a:latin typeface="Century Schoolbook" pitchFamily="18" charset="0"/>
              </a:rPr>
              <a:t>If I went to my friend’s party, I would do beautiful hairstyle </a:t>
            </a:r>
            <a:endParaRPr lang="ru-RU" b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342900" algn="just">
              <a:buNone/>
            </a:pPr>
            <a:r>
              <a:rPr lang="ru-RU" b="1" dirty="0" smtClean="0">
                <a:latin typeface="Bookman Old Style" pitchFamily="18" charset="0"/>
              </a:rPr>
              <a:t>Если бы короткие платья вышли из моды, я бы их не носила. </a:t>
            </a:r>
          </a:p>
          <a:p>
            <a:pPr marL="0" indent="34290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Придаточное: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If… 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To be –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was/were</a:t>
            </a:r>
            <a:r>
              <a:rPr lang="en-US" dirty="0" smtClean="0">
                <a:latin typeface="Bookman Old Style" pitchFamily="18" charset="0"/>
              </a:rPr>
              <a:t> – been (Past Simple – were)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If short dress were out of style</a:t>
            </a:r>
            <a:endParaRPr lang="ru-RU" dirty="0" smtClean="0">
              <a:latin typeface="Bookman Old Style" pitchFamily="18" charset="0"/>
            </a:endParaRPr>
          </a:p>
          <a:p>
            <a:pPr marL="0" indent="34290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Главное:</a:t>
            </a:r>
            <a:endParaRPr lang="en-US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Would not + V 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I would not wear </a:t>
            </a:r>
          </a:p>
          <a:p>
            <a:pPr marL="0" indent="342900" algn="just">
              <a:buNone/>
            </a:pPr>
            <a:r>
              <a:rPr lang="en-US" b="1" dirty="0" smtClean="0">
                <a:latin typeface="Century Schoolbook" pitchFamily="18" charset="0"/>
              </a:rPr>
              <a:t>If short dresses were out of fashion, I would not wear them </a:t>
            </a:r>
            <a:endParaRPr lang="ru-RU" b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pPr marL="0" indent="342900" algn="just">
              <a:buNone/>
            </a:pPr>
            <a:r>
              <a:rPr lang="ru-RU" b="1" dirty="0" smtClean="0">
                <a:latin typeface="Bookman Old Style" pitchFamily="18" charset="0"/>
              </a:rPr>
              <a:t>Если бы у меня были деньги,  я бы носила новинки Итальянской моды</a:t>
            </a:r>
          </a:p>
          <a:p>
            <a:pPr marL="0" indent="342900" algn="ctr">
              <a:buNone/>
            </a:pPr>
            <a:r>
              <a:rPr lang="ru-RU" b="1" dirty="0" smtClean="0"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Придаточное: </a:t>
            </a:r>
            <a:endParaRPr lang="ru-RU" b="1" dirty="0" smtClean="0">
              <a:latin typeface="Bookman Old Style" pitchFamily="18" charset="0"/>
            </a:endParaRP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If… 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To have – </a:t>
            </a:r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had</a:t>
            </a:r>
            <a:r>
              <a:rPr lang="en-US" dirty="0" smtClean="0">
                <a:latin typeface="Bookman Old Style" pitchFamily="18" charset="0"/>
              </a:rPr>
              <a:t> – had (Past Simple – had) 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If I had… </a:t>
            </a:r>
            <a:endParaRPr lang="ru-RU" dirty="0" smtClean="0">
              <a:latin typeface="Bookman Old Style" pitchFamily="18" charset="0"/>
            </a:endParaRPr>
          </a:p>
          <a:p>
            <a:pPr marL="0" indent="342900"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Главное:</a:t>
            </a:r>
            <a:endParaRPr lang="en-US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 Would + V </a:t>
            </a:r>
          </a:p>
          <a:p>
            <a:pPr marL="0" indent="342900" algn="just">
              <a:buAutoNum type="arabicPeriod"/>
            </a:pPr>
            <a:r>
              <a:rPr lang="en-US" dirty="0" smtClean="0">
                <a:latin typeface="Bookman Old Style" pitchFamily="18" charset="0"/>
              </a:rPr>
              <a:t>I would wear</a:t>
            </a:r>
          </a:p>
          <a:p>
            <a:pPr marL="0" indent="342900" algn="just">
              <a:buNone/>
            </a:pPr>
            <a:r>
              <a:rPr lang="en-US" b="1" dirty="0" smtClean="0">
                <a:latin typeface="Century Schoolbook" pitchFamily="18" charset="0"/>
              </a:rPr>
              <a:t>If I had a lot of money, I would wear the latest Italian fashions. </a:t>
            </a:r>
            <a:endParaRPr lang="ru-RU" b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ea typeface="Cambria Math" pitchFamily="18" charset="0"/>
              </a:rPr>
              <a:t>Условные предложения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541338" algn="just">
              <a:buAutoNum type="arabicPeriod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Чаще всего вводятся союзом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if 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(если);</a:t>
            </a:r>
          </a:p>
          <a:p>
            <a:pPr marL="0" indent="541338" algn="just">
              <a:buAutoNum type="arabicPeriod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Запятая в сложноподчиненном предложении ставится только в случае, если придаточное предложение находится перед главным.</a:t>
            </a:r>
          </a:p>
          <a:p>
            <a:pPr marL="0" indent="541338" algn="just">
              <a:buNone/>
            </a:pP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If the weather is fine, I will go for a walk</a:t>
            </a:r>
          </a:p>
          <a:p>
            <a:pPr marL="0" indent="541338" algn="just">
              <a:buNone/>
            </a:pPr>
            <a:r>
              <a:rPr lang="en-US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I will go for a walk if the weather if fine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Сложноподчиненное предложение 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  <a:p>
            <a:pPr algn="ctr">
              <a:buNone/>
            </a:pP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ea typeface="Cambria Math" pitchFamily="18" charset="0"/>
              </a:rPr>
              <a:t>Условные предложения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  <a:ea typeface="Cambria Math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28800" y="1981200"/>
            <a:ext cx="32004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 Math" pitchFamily="18" charset="0"/>
                <a:ea typeface="Cambria Math" pitchFamily="18" charset="0"/>
              </a:rPr>
              <a:t>Придаточное предложение</a:t>
            </a:r>
          </a:p>
          <a:p>
            <a:pPr algn="ctr"/>
            <a:r>
              <a:rPr lang="ru-RU" dirty="0" smtClean="0">
                <a:latin typeface="Cambria Math" pitchFamily="18" charset="0"/>
                <a:ea typeface="Cambria Math" pitchFamily="18" charset="0"/>
              </a:rPr>
              <a:t>УСЛОВИЕ 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410200" y="1981200"/>
            <a:ext cx="3200400" cy="175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 Math" pitchFamily="18" charset="0"/>
                <a:ea typeface="Cambria Math" pitchFamily="18" charset="0"/>
              </a:rPr>
              <a:t>Главное предложение </a:t>
            </a:r>
          </a:p>
          <a:p>
            <a:pPr algn="ctr"/>
            <a:r>
              <a:rPr lang="ru-RU" dirty="0" smtClean="0">
                <a:latin typeface="Cambria Math" pitchFamily="18" charset="0"/>
                <a:ea typeface="Cambria Math" pitchFamily="18" charset="0"/>
              </a:rPr>
              <a:t>РЕЗУЛЬТАТ, СЛЕДСТВИЕ  </a:t>
            </a:r>
            <a:endParaRPr lang="ru-RU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62000" y="2514600"/>
            <a:ext cx="1066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If 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48200" y="2590800"/>
            <a:ext cx="10668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, 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09600" y="502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normalizeH="0" baseline="0" noProof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uLnTx/>
                <a:uFillTx/>
                <a:latin typeface="Book Antiqua" pitchFamily="18" charset="0"/>
                <a:ea typeface="Cambria Math" pitchFamily="18" charset="0"/>
                <a:cs typeface="+mj-cs"/>
              </a:rPr>
              <a:t>If the weather is fine, I will go for a walk </a:t>
            </a:r>
            <a:endParaRPr kumimoji="0" lang="ru-RU" sz="4400" b="1" i="0" u="none" strike="noStrike" kern="1200" normalizeH="0" baseline="0" noProof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uLnTx/>
              <a:uFillTx/>
              <a:latin typeface="Book Antiqua" pitchFamily="18" charset="0"/>
              <a:ea typeface="Cambria Math" pitchFamily="18" charset="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7" grpId="0" animBg="1"/>
      <p:bldP spid="8" grpId="0" animBg="1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Условные предложения 1 типа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(first conditional)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541338" algn="just">
              <a:buFont typeface="Courier New" pitchFamily="49" charset="0"/>
              <a:buChar char="o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Выражают полную возможность осуществления данного условия. </a:t>
            </a:r>
          </a:p>
          <a:p>
            <a:pPr marL="0" indent="541338" algn="just">
              <a:buFont typeface="Courier New" pitchFamily="49" charset="0"/>
              <a:buChar char="o"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Сказуемые в обеих частях переводятся на русский язык формами будущего времени. </a:t>
            </a:r>
          </a:p>
          <a:p>
            <a:pPr marL="0" indent="541338" algn="just">
              <a:buFont typeface="Courier New" pitchFamily="49" charset="0"/>
              <a:buChar char="o"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If the weather is fine, we will go for a walk </a:t>
            </a:r>
          </a:p>
          <a:p>
            <a:pPr marL="0" indent="541338" algn="just">
              <a:buFont typeface="Courier New" pitchFamily="49" charset="0"/>
              <a:buChar char="o"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Если погода будет хорошей, мы пойдем гулять 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>
                <a:latin typeface="Bookman Old Style" pitchFamily="18" charset="0"/>
              </a:rPr>
              <a:t>Мы пойдем в театр, если мой друг позвонит мне</a:t>
            </a:r>
          </a:p>
          <a:p>
            <a:r>
              <a:rPr lang="ru-RU" b="1" i="1" dirty="0" smtClean="0">
                <a:latin typeface="Bookman Old Style" pitchFamily="18" charset="0"/>
              </a:rPr>
              <a:t>Мы пойдем в театр – </a:t>
            </a:r>
            <a:r>
              <a:rPr lang="ru-RU" dirty="0" smtClean="0">
                <a:latin typeface="Bookman Old Style" pitchFamily="18" charset="0"/>
              </a:rPr>
              <a:t>главное </a:t>
            </a:r>
            <a:r>
              <a:rPr lang="en-US" dirty="0" smtClean="0">
                <a:latin typeface="Bookman Old Style" pitchFamily="18" charset="0"/>
              </a:rPr>
              <a:t>(Future Simple) 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b="1" i="1" dirty="0" smtClean="0">
                <a:latin typeface="Bookman Old Style" pitchFamily="18" charset="0"/>
              </a:rPr>
              <a:t>Если мой друг позвонит – </a:t>
            </a:r>
            <a:r>
              <a:rPr lang="ru-RU" dirty="0" smtClean="0">
                <a:latin typeface="Bookman Old Style" pitchFamily="18" charset="0"/>
              </a:rPr>
              <a:t>придаточное </a:t>
            </a:r>
            <a:r>
              <a:rPr lang="en-US" dirty="0" smtClean="0">
                <a:latin typeface="Bookman Old Style" pitchFamily="18" charset="0"/>
              </a:rPr>
              <a:t>(Present Simple) </a:t>
            </a:r>
            <a:endParaRPr lang="ru-RU" dirty="0" smtClean="0">
              <a:latin typeface="Bookman Old Style" pitchFamily="18" charset="0"/>
            </a:endParaRPr>
          </a:p>
          <a:p>
            <a:r>
              <a:rPr lang="en-US" b="1" i="1" dirty="0" smtClean="0">
                <a:latin typeface="Bookman Old Style" pitchFamily="18" charset="0"/>
              </a:rPr>
              <a:t>We will go to the theatre if my friend phones me</a:t>
            </a:r>
          </a:p>
          <a:p>
            <a:r>
              <a:rPr lang="en-US" b="1" i="1" dirty="0" smtClean="0">
                <a:latin typeface="Bookman Old Style" pitchFamily="18" charset="0"/>
              </a:rPr>
              <a:t>We will go to the theatre – </a:t>
            </a:r>
            <a:r>
              <a:rPr lang="en-US" dirty="0" smtClean="0">
                <a:latin typeface="Bookman Old Style" pitchFamily="18" charset="0"/>
              </a:rPr>
              <a:t>Future Simple Tense </a:t>
            </a:r>
          </a:p>
          <a:p>
            <a:r>
              <a:rPr lang="en-US" b="1" i="1" dirty="0" smtClean="0">
                <a:latin typeface="Bookman Old Style" pitchFamily="18" charset="0"/>
              </a:rPr>
              <a:t>If my friend phones me – </a:t>
            </a:r>
            <a:r>
              <a:rPr lang="en-US" dirty="0" smtClean="0">
                <a:latin typeface="Bookman Old Style" pitchFamily="18" charset="0"/>
              </a:rPr>
              <a:t>Present Simple </a:t>
            </a:r>
            <a:endParaRPr lang="ru-RU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Future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Simple – </a:t>
            </a:r>
            <a:r>
              <a:rPr lang="en-US" sz="3200" b="1" i="1" dirty="0" smtClean="0">
                <a:latin typeface="Bookman Old Style" pitchFamily="18" charset="0"/>
              </a:rPr>
              <a:t>will + </a:t>
            </a:r>
            <a:r>
              <a:rPr lang="ru-RU" sz="3200" b="1" i="1" dirty="0" smtClean="0">
                <a:latin typeface="Bookman Old Style" pitchFamily="18" charset="0"/>
              </a:rPr>
              <a:t>инфинитив без частицы </a:t>
            </a:r>
            <a:r>
              <a:rPr lang="en-US" sz="3200" b="1" i="1" dirty="0" smtClean="0">
                <a:latin typeface="Bookman Old Style" pitchFamily="18" charset="0"/>
              </a:rPr>
              <a:t>“to”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>
                <a:latin typeface="Bookman Old Style" pitchFamily="18" charset="0"/>
              </a:rPr>
              <a:t>I will go to school tomorrow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I will not go to school tomorrow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>
                <a:latin typeface="Bookman Old Style" pitchFamily="18" charset="0"/>
              </a:rPr>
              <a:t>Will I go to school tomorrow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i="1" dirty="0" smtClean="0">
                <a:latin typeface="Bookman Old Style" pitchFamily="18" charset="0"/>
              </a:rPr>
              <a:t>Present Simple – </a:t>
            </a:r>
            <a:r>
              <a:rPr lang="ru-RU" sz="3200" b="1" i="1" dirty="0" smtClean="0">
                <a:latin typeface="Bookman Old Style" pitchFamily="18" charset="0"/>
              </a:rPr>
              <a:t>подлежащее + инфинитив без частицы </a:t>
            </a:r>
            <a:r>
              <a:rPr lang="en-US" sz="3200" b="1" i="1" dirty="0" smtClean="0">
                <a:latin typeface="Bookman Old Style" pitchFamily="18" charset="0"/>
              </a:rPr>
              <a:t>“to”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I go to school every day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I do not go to school every day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>
                <a:latin typeface="Bookman Old Style" pitchFamily="18" charset="0"/>
              </a:rPr>
              <a:t>Do I go to school every day?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She</a:t>
            </a:r>
            <a:r>
              <a:rPr kumimoji="0" lang="en-US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goes to school every day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>
                <a:latin typeface="Bookman Old Style" pitchFamily="18" charset="0"/>
              </a:rPr>
              <a:t>She does not go to school every day.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Does she go to school every day? </a:t>
            </a:r>
            <a:endParaRPr kumimoji="0" lang="ru-RU" sz="320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i="1" dirty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We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will go to the theatre if my friend phones 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i="1" dirty="0">
              <a:latin typeface="Bookman Old Style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my friend phones me, We will go to the theatre  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i="1" dirty="0" smtClean="0">
                <a:latin typeface="Bookman Old Style" pitchFamily="18" charset="0"/>
              </a:rPr>
              <a:t>Переведите с английского языка на русский</a:t>
            </a:r>
            <a:r>
              <a:rPr lang="en-US" sz="3200" i="1" dirty="0" smtClean="0">
                <a:latin typeface="Bookman Old Style" pitchFamily="18" charset="0"/>
              </a:rPr>
              <a:t>, </a:t>
            </a:r>
            <a:r>
              <a:rPr lang="ru-RU" sz="3200" i="1" dirty="0" smtClean="0">
                <a:latin typeface="Bookman Old Style" pitchFamily="18" charset="0"/>
              </a:rPr>
              <a:t>объясните подчеркнутые грамматические явления 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i="1" dirty="0" smtClean="0">
                <a:latin typeface="Bookman Old Style" pitchFamily="18" charset="0"/>
              </a:rPr>
              <a:t>If you help me</a:t>
            </a:r>
            <a:r>
              <a:rPr lang="en-US" sz="3200" b="1" i="1" u="sng" dirty="0" smtClean="0">
                <a:latin typeface="Bookman Old Style" pitchFamily="18" charset="0"/>
              </a:rPr>
              <a:t>,</a:t>
            </a:r>
            <a:r>
              <a:rPr lang="en-US" sz="3200" b="1" i="1" dirty="0" smtClean="0">
                <a:latin typeface="Bookman Old Style" pitchFamily="18" charset="0"/>
              </a:rPr>
              <a:t> I will finish this work in an hour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Ben </a:t>
            </a:r>
            <a:r>
              <a:rPr kumimoji="0" lang="en-US" sz="3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invites</a:t>
            </a:r>
            <a:r>
              <a:rPr kumimoji="0" lang="en-US" sz="3200" b="1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me, </a:t>
            </a:r>
            <a:r>
              <a:rPr kumimoji="0" lang="en-US" sz="3200" b="1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I’ll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come to his party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i="1" baseline="0" dirty="0" smtClean="0">
                <a:latin typeface="Bookman Old Style" pitchFamily="18" charset="0"/>
              </a:rPr>
              <a:t>If you give me some money</a:t>
            </a:r>
            <a:r>
              <a:rPr lang="en-US" sz="3200" b="1" i="1" u="sng" baseline="0" dirty="0" smtClean="0">
                <a:latin typeface="Bookman Old Style" pitchFamily="18" charset="0"/>
              </a:rPr>
              <a:t>,</a:t>
            </a:r>
            <a:r>
              <a:rPr lang="en-US" sz="3200" b="1" i="1" baseline="0" dirty="0" smtClean="0">
                <a:latin typeface="Bookman Old Style" pitchFamily="18" charset="0"/>
              </a:rPr>
              <a:t> I will buy you a ticket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We will go to the zoo if my father </a:t>
            </a:r>
            <a:r>
              <a:rPr kumimoji="0" lang="en-US" sz="3200" b="1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has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some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i="1" dirty="0" smtClean="0">
                <a:latin typeface="Bookman Old Style" pitchFamily="18" charset="0"/>
              </a:rPr>
              <a:t>We will not play football if the weather is bad </a:t>
            </a:r>
            <a:endParaRPr kumimoji="0" lang="en-US" sz="3200" b="1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57200" y="404664"/>
            <a:ext cx="8229600" cy="57214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Раскройте</a:t>
            </a:r>
            <a:r>
              <a:rPr kumimoji="0" lang="ru-RU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скобки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noProof="0" dirty="0" smtClean="0">
                <a:latin typeface="Bookman Old Style" pitchFamily="18" charset="0"/>
              </a:rPr>
              <a:t>If I have a headache, I (to listen to music)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I have a headache, I will listen to music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noProof="0" dirty="0" smtClean="0">
                <a:latin typeface="Bookman Old Style" pitchFamily="18" charset="0"/>
              </a:rPr>
              <a:t>If I get a cold, I (to stay in bed)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If I get a cold, I will stay in bed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noProof="0" dirty="0" smtClean="0">
                <a:latin typeface="Bookman Old Style" pitchFamily="18" charset="0"/>
              </a:rPr>
              <a:t>If I have a stomachache, I (to take tablets)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i="1" noProof="0" dirty="0" smtClean="0">
                <a:latin typeface="Bookman Old Style" pitchFamily="18" charset="0"/>
              </a:rPr>
              <a:t>If I have a stomachache, I will take tablets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970</Words>
  <Application>Microsoft Office PowerPoint</Application>
  <PresentationFormat>Экран (4:3)</PresentationFormat>
  <Paragraphs>133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Условные предложения </vt:lpstr>
      <vt:lpstr>Условные предложения </vt:lpstr>
      <vt:lpstr>Условные предложения </vt:lpstr>
      <vt:lpstr>Условные предложения 1 типа (first conditional)  </vt:lpstr>
      <vt:lpstr>Слайд 5</vt:lpstr>
      <vt:lpstr>Слайд 6</vt:lpstr>
      <vt:lpstr>Слайд 7</vt:lpstr>
      <vt:lpstr>Слайд 8</vt:lpstr>
      <vt:lpstr>Слайд 9</vt:lpstr>
      <vt:lpstr>Слайд 10</vt:lpstr>
      <vt:lpstr>Условные предложения 2 типа (second conditional)  </vt:lpstr>
      <vt:lpstr>Слайд 12</vt:lpstr>
      <vt:lpstr>Слайд 13</vt:lpstr>
      <vt:lpstr>Слайд 14</vt:lpstr>
      <vt:lpstr>Сравнительная характеристика 1 и 2 типов условных предложений 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Условные предложения </dc:title>
  <cp:lastModifiedBy>User</cp:lastModifiedBy>
  <cp:revision>35</cp:revision>
  <dcterms:modified xsi:type="dcterms:W3CDTF">2012-05-03T13:02:23Z</dcterms:modified>
</cp:coreProperties>
</file>